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70" r:id="rId10"/>
    <p:sldId id="262" r:id="rId11"/>
    <p:sldId id="269" r:id="rId12"/>
    <p:sldId id="263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68A"/>
    <a:srgbClr val="06E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8"/>
    <p:restoredTop sz="94650"/>
  </p:normalViewPr>
  <p:slideViewPr>
    <p:cSldViewPr snapToGrid="0">
      <p:cViewPr varScale="1">
        <p:scale>
          <a:sx n="96" d="100"/>
          <a:sy n="96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8071-F8FA-D24E-BB8E-B78B7CBD04A5}" type="datetimeFigureOut">
              <a:rPr lang="de-DE" smtClean="0"/>
              <a:t>31.10.24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03B34-DED9-144C-B9BC-6EE77A925B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70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EC3E-CABC-774F-B55F-71AEA480F314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6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A2D73-3653-E149-B86D-FE4CE5E97607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1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FBF0-2C54-6247-9EE8-5C5C49DF1AF0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E4C8-678B-2244-94C9-6675B491BF1E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3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6CA6-DBBA-EA41-B1C5-DA0604E32FC9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D8CD-F7A5-3F4E-B93B-B87953411953}" type="datetime1">
              <a:rPr lang="de-DE" smtClean="0"/>
              <a:t>31.10.24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7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BF91E-C3F9-2946-8167-DBACB7D62AC4}" type="datetime1">
              <a:rPr lang="de-DE" smtClean="0"/>
              <a:t>31.10.24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4A28-D472-9146-AF81-72D49F3AACF5}" type="datetime1">
              <a:rPr lang="de-DE" smtClean="0"/>
              <a:t>31.10.24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8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3B79-F175-214A-8CA9-5FED14CC85C9}" type="datetime1">
              <a:rPr lang="de-DE" smtClean="0"/>
              <a:t>31.10.24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9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80EF-2C7C-EA43-A06F-3C9E66FD949C}" type="datetime1">
              <a:rPr lang="de-DE" smtClean="0"/>
              <a:t>31.10.24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2174-E90B-044E-BC82-06BC3646DE57}" type="datetime1">
              <a:rPr lang="de-DE" smtClean="0"/>
              <a:t>31.10.24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1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443166A-3E7C-D141-82C7-C702FB72BDF8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4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enlerk-pdf-rag-ui-h0kpio.streamlit.app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3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2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CAA37442-EAE9-6CFC-AC74-44222B37F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Licht, Im Haus enthält.&#10;&#10;Automatisch generierte Beschreibung">
            <a:extLst>
              <a:ext uri="{FF2B5EF4-FFF2-40B4-BE49-F238E27FC236}">
                <a16:creationId xmlns:a16="http://schemas.microsoft.com/office/drawing/2014/main" id="{985D4F8A-0225-4AB4-98E9-655CE83A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683" r="-1" b="16817"/>
          <a:stretch/>
        </p:blipFill>
        <p:spPr>
          <a:xfrm>
            <a:off x="-3" y="-1387"/>
            <a:ext cx="12191979" cy="6857990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id="{54117A24-9D5E-A791-A2F4-8C81AC60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0265" y="-960268"/>
            <a:ext cx="6857998" cy="87785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8000"/>
                </a:srgbClr>
              </a:gs>
              <a:gs pos="100000">
                <a:srgbClr val="000000">
                  <a:alpha val="5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9F3467-C989-02A6-DB7A-478DF8F6F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2" y="1922933"/>
            <a:ext cx="5029198" cy="1504675"/>
          </a:xfrm>
        </p:spPr>
        <p:txBody>
          <a:bodyPr>
            <a:normAutofit/>
          </a:bodyPr>
          <a:lstStyle/>
          <a:p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  </a:t>
            </a:r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6289033-982D-7C29-9EAE-E7B238138203}"/>
              </a:ext>
            </a:extLst>
          </p:cNvPr>
          <p:cNvSpPr/>
          <p:nvPr/>
        </p:nvSpPr>
        <p:spPr>
          <a:xfrm>
            <a:off x="987272" y="3939236"/>
            <a:ext cx="10217427" cy="1504675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27000">
                  <a:schemeClr val="accent1">
                    <a:alpha val="45000"/>
                  </a:schemeClr>
                </a:glow>
              </a:effectLst>
            </a:endParaRPr>
          </a:p>
        </p:txBody>
      </p:sp>
      <p:pic>
        <p:nvPicPr>
          <p:cNvPr id="11" name="Grafik 1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55E6C10-E60B-3F71-7853-F5B2CD23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11" y="2132578"/>
            <a:ext cx="1515657" cy="1504674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850F68F2-6DFD-6E86-EF19-10B4A8CF8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6557" y="3996588"/>
            <a:ext cx="9693963" cy="2051920"/>
          </a:xfrm>
        </p:spPr>
        <p:txBody>
          <a:bodyPr>
            <a:noAutofit/>
          </a:bodyPr>
          <a:lstStyle/>
          <a:p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Retrieval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Augmented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Generation Challenge</a:t>
            </a:r>
          </a:p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By Kerem </a:t>
            </a:r>
            <a:r>
              <a:rPr lang="de-DE" sz="24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Senler</a:t>
            </a:r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&amp; Julia Nuss</a:t>
            </a:r>
          </a:p>
        </p:txBody>
      </p:sp>
    </p:spTree>
    <p:extLst>
      <p:ext uri="{BB962C8B-B14F-4D97-AF65-F5344CB8AC3E}">
        <p14:creationId xmlns:p14="http://schemas.microsoft.com/office/powerpoint/2010/main" val="355719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34BE7-840D-E1F8-820F-64EBD5712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123B59-DC92-FC37-4AF9-2FB04A52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10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8" name="BioRag_0AC21EED-9E9F-4784-A9BA-0E8A49BBCCF3.mp4">
            <a:hlinkClick r:id="" action="ppaction://media"/>
            <a:extLst>
              <a:ext uri="{FF2B5EF4-FFF2-40B4-BE49-F238E27FC236}">
                <a16:creationId xmlns:a16="http://schemas.microsoft.com/office/drawing/2014/main" id="{1B6C7DD3-772F-152A-CF31-23BD6B2C3D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4221" y="0"/>
            <a:ext cx="9863558" cy="6857999"/>
          </a:xfrm>
        </p:spPr>
      </p:pic>
    </p:spTree>
    <p:extLst>
      <p:ext uri="{BB962C8B-B14F-4D97-AF65-F5344CB8AC3E}">
        <p14:creationId xmlns:p14="http://schemas.microsoft.com/office/powerpoint/2010/main" val="38236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C98CA-542F-B5EF-0A98-A29FDF6EC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24B497-1318-5FD4-7B43-05EEE1F0D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074" y="2040834"/>
            <a:ext cx="10363852" cy="4265521"/>
          </a:xfrm>
        </p:spPr>
        <p:txBody>
          <a:bodyPr>
            <a:noAutofit/>
          </a:bodyPr>
          <a:lstStyle/>
          <a:p>
            <a:pPr marL="320040" lvl="1" indent="0">
              <a:buNone/>
            </a:pPr>
            <a:r>
              <a:rPr lang="de-DE" sz="2400" b="0" i="0" dirty="0">
                <a:solidFill>
                  <a:srgbClr val="E6768A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https://senlerk-pdf-rag-ui-h0kpio.streamlit.app/</a:t>
            </a:r>
            <a:endParaRPr lang="de-DE" sz="2400" b="0" i="0" dirty="0">
              <a:solidFill>
                <a:srgbClr val="E6768A"/>
              </a:solidFill>
              <a:effectLst/>
            </a:endParaRPr>
          </a:p>
          <a:p>
            <a:pPr marL="320040" lvl="1" indent="0">
              <a:buNone/>
            </a:pPr>
            <a:endParaRPr lang="de-DE" sz="2400" dirty="0">
              <a:solidFill>
                <a:schemeClr val="bg1"/>
              </a:solidFill>
            </a:endParaRPr>
          </a:p>
          <a:p>
            <a:pPr marL="320040" lvl="1" indent="0">
              <a:buNone/>
            </a:pPr>
            <a:r>
              <a:rPr lang="de-DE" sz="2400" dirty="0">
                <a:solidFill>
                  <a:schemeClr val="bg1"/>
                </a:solidFill>
              </a:rPr>
              <a:t>Here </a:t>
            </a:r>
            <a:r>
              <a:rPr lang="de-DE" sz="2400" dirty="0" err="1">
                <a:solidFill>
                  <a:schemeClr val="bg1"/>
                </a:solidFill>
              </a:rPr>
              <a:t>you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upload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your</a:t>
            </a:r>
            <a:r>
              <a:rPr lang="de-DE" sz="2400" dirty="0">
                <a:solidFill>
                  <a:schemeClr val="bg1"/>
                </a:solidFill>
              </a:rPr>
              <a:t> own PDF </a:t>
            </a:r>
            <a:r>
              <a:rPr lang="de-DE" sz="2400" dirty="0" err="1">
                <a:solidFill>
                  <a:schemeClr val="bg1"/>
                </a:solidFill>
              </a:rPr>
              <a:t>files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questions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 on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retrieved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information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from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PDFs!</a:t>
            </a:r>
          </a:p>
          <a:p>
            <a:pPr marL="320040" lvl="1" indent="0">
              <a:buNone/>
            </a:pPr>
            <a:endParaRPr lang="de-DE" sz="2400" dirty="0">
              <a:solidFill>
                <a:schemeClr val="bg1"/>
              </a:solidFill>
            </a:endParaRPr>
          </a:p>
          <a:p>
            <a:pPr marL="320040" lvl="1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Short </a:t>
            </a:r>
            <a:r>
              <a:rPr lang="de-DE" sz="2000" dirty="0" err="1">
                <a:solidFill>
                  <a:schemeClr val="bg1"/>
                </a:solidFill>
              </a:rPr>
              <a:t>info</a:t>
            </a:r>
            <a:r>
              <a:rPr lang="de-DE" sz="2000" dirty="0">
                <a:solidFill>
                  <a:schemeClr val="bg1"/>
                </a:solidFill>
              </a:rPr>
              <a:t>: This </a:t>
            </a:r>
            <a:r>
              <a:rPr lang="de-DE" sz="2000" dirty="0" err="1">
                <a:solidFill>
                  <a:schemeClr val="bg1"/>
                </a:solidFill>
              </a:rPr>
              <a:t>webpage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doesn‘t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run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with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ChromaDB</a:t>
            </a:r>
            <a:r>
              <a:rPr lang="de-DE" sz="2000" dirty="0">
                <a:solidFill>
                  <a:schemeClr val="bg1"/>
                </a:solidFill>
              </a:rPr>
              <a:t> and </a:t>
            </a:r>
            <a:r>
              <a:rPr lang="de-DE" sz="2000" dirty="0" err="1">
                <a:solidFill>
                  <a:schemeClr val="bg1"/>
                </a:solidFill>
              </a:rPr>
              <a:t>uses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LangChain</a:t>
            </a:r>
            <a:r>
              <a:rPr lang="de-DE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8EE296E-D344-40D6-79FB-4F2C1B5DC4BC}"/>
              </a:ext>
            </a:extLst>
          </p:cNvPr>
          <p:cNvSpPr txBox="1">
            <a:spLocks/>
          </p:cNvSpPr>
          <p:nvPr/>
        </p:nvSpPr>
        <p:spPr>
          <a:xfrm>
            <a:off x="2971616" y="480561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Own </a:t>
            </a:r>
            <a:r>
              <a:rPr lang="de-DE" sz="4000" dirty="0" err="1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the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 RAG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3A36B60C-FA18-6F0E-CC96-08CAC0EB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521" y="622726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0C605D-DC0B-264A-DAA5-D5F65DDB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11</a:t>
            </a:fld>
            <a:endParaRPr lang="en-US" dirty="0">
              <a:solidFill>
                <a:srgbClr val="06E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9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49079-7D1B-5A21-3664-0FE48806E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F26FA0-F913-6431-D1DB-1CA3F14D8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074" y="1486690"/>
            <a:ext cx="10363852" cy="481966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0" i="0" dirty="0" err="1">
                <a:solidFill>
                  <a:srgbClr val="CCCCCC"/>
                </a:solidFill>
                <a:effectLst/>
              </a:rPr>
              <a:t>Connecting</a:t>
            </a:r>
            <a:r>
              <a:rPr lang="de-DE" sz="2400" b="0" i="0" dirty="0">
                <a:solidFill>
                  <a:srgbClr val="CCCCCC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rgbClr val="CCCCCC"/>
                </a:solidFill>
                <a:effectLst/>
              </a:rPr>
              <a:t>to</a:t>
            </a:r>
            <a:r>
              <a:rPr lang="de-DE" sz="2400" b="0" i="0" dirty="0">
                <a:solidFill>
                  <a:srgbClr val="CCCCCC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rgbClr val="CCCCCC"/>
                </a:solidFill>
                <a:effectLst/>
              </a:rPr>
              <a:t>Ollama</a:t>
            </a:r>
            <a:endParaRPr lang="de-DE" sz="2400" dirty="0">
              <a:solidFill>
                <a:srgbClr val="CCCCCC"/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CCCCCC"/>
                </a:solidFill>
              </a:rPr>
              <a:t>Importing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the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necessary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packages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that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were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partially</a:t>
            </a:r>
            <a:r>
              <a:rPr lang="de-DE" sz="2400" dirty="0">
                <a:solidFill>
                  <a:srgbClr val="CCCCCC"/>
                </a:solidFill>
              </a:rPr>
              <a:t> not </a:t>
            </a:r>
            <a:r>
              <a:rPr lang="de-DE" sz="2400" dirty="0" err="1">
                <a:solidFill>
                  <a:srgbClr val="CCCCCC"/>
                </a:solidFill>
              </a:rPr>
              <a:t>compatible</a:t>
            </a:r>
            <a:endParaRPr lang="de-DE" sz="2400" dirty="0">
              <a:solidFill>
                <a:srgbClr val="CCCCCC"/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0" i="0" dirty="0" err="1">
                <a:solidFill>
                  <a:srgbClr val="CCCCCC"/>
                </a:solidFill>
                <a:effectLst/>
              </a:rPr>
              <a:t>Stream</a:t>
            </a:r>
            <a:r>
              <a:rPr lang="de-DE" sz="2400" dirty="0" err="1">
                <a:solidFill>
                  <a:srgbClr val="CCCCCC"/>
                </a:solidFill>
              </a:rPr>
              <a:t>lit</a:t>
            </a:r>
            <a:r>
              <a:rPr lang="de-DE" sz="2400" dirty="0">
                <a:solidFill>
                  <a:srgbClr val="CCCCCC"/>
                </a:solidFill>
              </a:rPr>
              <a:t> Error: </a:t>
            </a:r>
            <a:r>
              <a:rPr lang="de-DE" sz="2400" dirty="0" err="1">
                <a:solidFill>
                  <a:srgbClr val="CCCCCC"/>
                </a:solidFill>
              </a:rPr>
              <a:t>Loading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the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dataset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b="0" i="0" dirty="0">
                <a:solidFill>
                  <a:schemeClr val="bg1"/>
                </a:solidFill>
                <a:effectLst/>
                <a:latin typeface="u2000"/>
              </a:rPr>
              <a:t>→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Deleting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the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dataset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and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newly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importing</a:t>
            </a:r>
            <a:endParaRPr lang="de-DE" sz="2400" b="0" i="0" dirty="0">
              <a:solidFill>
                <a:schemeClr val="bg1"/>
              </a:solidFill>
              <a:effectLst/>
            </a:endParaRPr>
          </a:p>
          <a:p>
            <a:pPr marL="320040" lvl="1" indent="0">
              <a:buNone/>
            </a:pPr>
            <a:endParaRPr lang="de-DE" sz="2400" b="0" i="0" dirty="0">
              <a:solidFill>
                <a:srgbClr val="CCCCCC"/>
              </a:solidFill>
              <a:effectLst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7307BD8-D4CD-FD77-AFC0-4236BA384932}"/>
              </a:ext>
            </a:extLst>
          </p:cNvPr>
          <p:cNvSpPr txBox="1">
            <a:spLocks/>
          </p:cNvSpPr>
          <p:nvPr/>
        </p:nvSpPr>
        <p:spPr>
          <a:xfrm>
            <a:off x="2034208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Challenges &amp; Solutions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291A426-6BB9-B4C2-B270-C05DE468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40345-BF75-C06D-DBE0-5E9FB053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12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EE2FA7DC-A6F9-E36C-B4F4-81E4F9F5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468" y="4470566"/>
            <a:ext cx="4943061" cy="203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3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B09859-CB9A-F82D-4423-B42C21C50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6837C-B90C-2653-AD54-F732C733B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074" y="1948070"/>
            <a:ext cx="10363852" cy="435828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CCCCCC"/>
                </a:solidFill>
                <a:effectLst/>
              </a:rPr>
              <a:t>Working online &amp; offline </a:t>
            </a:r>
            <a:endParaRPr lang="de-DE" sz="2400" dirty="0">
              <a:solidFill>
                <a:srgbClr val="CCCCCC"/>
              </a:solidFill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b="0" i="0" dirty="0">
                <a:solidFill>
                  <a:srgbClr val="CCCCCC"/>
                </a:solidFill>
                <a:effectLst/>
              </a:rPr>
              <a:t> Visual Studio Code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b="0" i="0" dirty="0">
                <a:solidFill>
                  <a:srgbClr val="CCCCCC"/>
                </a:solidFill>
                <a:effectLst/>
              </a:rPr>
              <a:t> </a:t>
            </a:r>
            <a:r>
              <a:rPr lang="de-DE" sz="2200" b="0" i="0" dirty="0" err="1">
                <a:solidFill>
                  <a:srgbClr val="CCCCCC"/>
                </a:solidFill>
                <a:effectLst/>
              </a:rPr>
              <a:t>ChatGP</a:t>
            </a:r>
            <a:r>
              <a:rPr lang="de-DE" sz="2200" dirty="0" err="1">
                <a:solidFill>
                  <a:srgbClr val="CCCCCC"/>
                </a:solidFill>
              </a:rPr>
              <a:t>T</a:t>
            </a:r>
            <a:endParaRPr lang="de-DE" sz="2200" dirty="0">
              <a:solidFill>
                <a:srgbClr val="CCCCCC"/>
              </a:solidFill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dirty="0">
                <a:solidFill>
                  <a:srgbClr val="CCCCCC"/>
                </a:solidFill>
              </a:rPr>
              <a:t> Claude</a:t>
            </a:r>
            <a:endParaRPr lang="de-DE" sz="2200" b="0" i="0" dirty="0">
              <a:solidFill>
                <a:srgbClr val="CCCCCC"/>
              </a:solidFill>
              <a:effectLst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dirty="0">
                <a:solidFill>
                  <a:srgbClr val="CCCCCC"/>
                </a:solidFill>
              </a:rPr>
              <a:t> </a:t>
            </a:r>
            <a:r>
              <a:rPr lang="de-DE" sz="2200" dirty="0" err="1">
                <a:solidFill>
                  <a:srgbClr val="CCCCCC"/>
                </a:solidFill>
              </a:rPr>
              <a:t>Ollama</a:t>
            </a:r>
            <a:endParaRPr lang="de-DE" sz="2200" dirty="0">
              <a:solidFill>
                <a:srgbClr val="CCCCCC"/>
              </a:solidFill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b="0" i="0" dirty="0">
                <a:solidFill>
                  <a:srgbClr val="CCCCCC"/>
                </a:solidFill>
                <a:effectLst/>
              </a:rPr>
              <a:t> </a:t>
            </a:r>
            <a:r>
              <a:rPr lang="de-DE" sz="2200" b="0" i="0" dirty="0" err="1">
                <a:solidFill>
                  <a:srgbClr val="CCCCCC"/>
                </a:solidFill>
                <a:effectLst/>
              </a:rPr>
              <a:t>LangChain</a:t>
            </a:r>
            <a:endParaRPr lang="de-DE" sz="2200" b="0" i="0" dirty="0">
              <a:solidFill>
                <a:srgbClr val="CCCCCC"/>
              </a:solidFill>
              <a:effectLst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dirty="0" err="1">
                <a:solidFill>
                  <a:srgbClr val="CCCCCC"/>
                </a:solidFill>
              </a:rPr>
              <a:t>Streamlit</a:t>
            </a:r>
            <a:endParaRPr lang="de-DE" sz="2200" b="0" i="0" dirty="0">
              <a:solidFill>
                <a:schemeClr val="bg1"/>
              </a:solidFill>
              <a:effectLst/>
            </a:endParaRPr>
          </a:p>
          <a:p>
            <a:pPr marL="320040" lvl="1" indent="0">
              <a:buNone/>
            </a:pPr>
            <a:endParaRPr lang="de-DE" sz="2400" b="0" i="0" dirty="0">
              <a:solidFill>
                <a:srgbClr val="CCCCCC"/>
              </a:solidFill>
              <a:effectLst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DF3E379-896A-DF44-59A1-1D142FBC892D}"/>
              </a:ext>
            </a:extLst>
          </p:cNvPr>
          <p:cNvSpPr txBox="1">
            <a:spLocks/>
          </p:cNvSpPr>
          <p:nvPr/>
        </p:nvSpPr>
        <p:spPr>
          <a:xfrm>
            <a:off x="2034208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Tools &amp; Technologies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1FE4A2B-C719-D5DA-BD2B-D01F7C75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98F530-ACF6-9782-3068-90DFA6C8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13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9" name="Grafik 8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DF009096-42B2-96C3-AB74-DDC4D1C7A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820" y="2107095"/>
            <a:ext cx="5430080" cy="3620053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84819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6DFF0-D4B3-B4AB-8DE3-40DCD5C9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CF788B-4FE6-CB4C-3384-1D31A17A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361" y="2080591"/>
            <a:ext cx="6005565" cy="4237855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CCCCCC"/>
                </a:solidFill>
                <a:effectLst/>
              </a:rPr>
              <a:t>Images and </a:t>
            </a:r>
            <a:r>
              <a:rPr lang="de-DE" sz="2400" dirty="0" err="1">
                <a:solidFill>
                  <a:srgbClr val="CCCCCC"/>
                </a:solidFill>
              </a:rPr>
              <a:t>numbers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are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hard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to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interpret</a:t>
            </a:r>
            <a:r>
              <a:rPr lang="de-DE" sz="2400" dirty="0">
                <a:solidFill>
                  <a:srgbClr val="CCCCCC"/>
                </a:solidFill>
              </a:rPr>
              <a:t> (</a:t>
            </a:r>
            <a:r>
              <a:rPr lang="de-DE" sz="2400" dirty="0" err="1">
                <a:solidFill>
                  <a:srgbClr val="CCCCCC"/>
                </a:solidFill>
              </a:rPr>
              <a:t>we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tried</a:t>
            </a:r>
            <a:r>
              <a:rPr lang="de-DE" sz="2400" dirty="0">
                <a:solidFill>
                  <a:srgbClr val="CCCCCC"/>
                </a:solidFill>
              </a:rPr>
              <a:t> but </a:t>
            </a:r>
            <a:r>
              <a:rPr lang="de-DE" sz="2400" dirty="0" err="1">
                <a:solidFill>
                  <a:srgbClr val="CCCCCC"/>
                </a:solidFill>
              </a:rPr>
              <a:t>it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wasn‘t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very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good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→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maybe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some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models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could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be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included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with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LangChain</a:t>
            </a:r>
            <a:r>
              <a:rPr lang="de-DE" sz="2400" dirty="0">
                <a:solidFill>
                  <a:schemeClr val="bg1"/>
                </a:solidFill>
              </a:rPr>
              <a:t>, e.g. </a:t>
            </a:r>
            <a:r>
              <a:rPr lang="de-DE" sz="2400" dirty="0" err="1">
                <a:solidFill>
                  <a:schemeClr val="bg1"/>
                </a:solidFill>
              </a:rPr>
              <a:t>computer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vision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models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→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we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didn‘t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find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any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pre-trained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ones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for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our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task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)</a:t>
            </a:r>
            <a:endParaRPr lang="de-DE" sz="2400" b="0" i="0" dirty="0">
              <a:solidFill>
                <a:srgbClr val="CCCCCC"/>
              </a:solidFill>
              <a:effectLst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3B8792F-2CDD-16C2-F584-A35D21837B4E}"/>
              </a:ext>
            </a:extLst>
          </p:cNvPr>
          <p:cNvSpPr txBox="1">
            <a:spLocks/>
          </p:cNvSpPr>
          <p:nvPr/>
        </p:nvSpPr>
        <p:spPr>
          <a:xfrm>
            <a:off x="2034208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</a:t>
            </a:r>
            <a:r>
              <a:rPr lang="de-DE" sz="4000" dirty="0" err="1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Conclusion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 &amp; </a:t>
            </a:r>
            <a:r>
              <a:rPr lang="de-DE" sz="4000" dirty="0" err="1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Insights</a:t>
            </a:r>
            <a:endParaRPr lang="de-DE" sz="4000" dirty="0">
              <a:ln w="31750">
                <a:solidFill>
                  <a:schemeClr val="tx1"/>
                </a:solidFill>
              </a:ln>
              <a:solidFill>
                <a:srgbClr val="06EA5A"/>
              </a:solidFill>
            </a:endParaRP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7823D4F-839F-C713-9785-38622F35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475F86-0550-37A0-2686-DA003038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14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8" name="Grafik 7" descr="Ein Bild, das Symmetrie, Kunst, Kreis, Design enthält.&#10;&#10;Automatisch generierte Beschreibung">
            <a:extLst>
              <a:ext uri="{FF2B5EF4-FFF2-40B4-BE49-F238E27FC236}">
                <a16:creationId xmlns:a16="http://schemas.microsoft.com/office/drawing/2014/main" id="{F296EA28-734B-636B-53D6-D44B6B65F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074" y="1577825"/>
            <a:ext cx="4358287" cy="435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67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59AE8-FDD3-1D0D-F587-7097C73C2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C940136A-7C25-48E1-B280-D21B15A2A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Licht, Im Haus enthält.&#10;&#10;Automatisch generierte Beschreibung">
            <a:extLst>
              <a:ext uri="{FF2B5EF4-FFF2-40B4-BE49-F238E27FC236}">
                <a16:creationId xmlns:a16="http://schemas.microsoft.com/office/drawing/2014/main" id="{2B9E0A55-62CB-DE53-ACE4-4D0499E6AA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rcRect t="51683" r="-1" b="16817"/>
          <a:stretch/>
        </p:blipFill>
        <p:spPr>
          <a:xfrm>
            <a:off x="21" y="-3"/>
            <a:ext cx="12191979" cy="6857990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id="{A1E702FC-E9A7-2116-922D-06E15D728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0265" y="-960268"/>
            <a:ext cx="6857998" cy="87785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8000"/>
                </a:srgbClr>
              </a:gs>
              <a:gs pos="100000">
                <a:srgbClr val="000000">
                  <a:alpha val="5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1D727E-EAB9-03F3-3D05-8B3034C60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927" y="2427444"/>
            <a:ext cx="5029198" cy="1504675"/>
          </a:xfrm>
        </p:spPr>
        <p:txBody>
          <a:bodyPr>
            <a:normAutofit/>
          </a:bodyPr>
          <a:lstStyle/>
          <a:p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  </a:t>
            </a:r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406289-6A23-7EDB-1DD1-3FA486A051C5}"/>
              </a:ext>
            </a:extLst>
          </p:cNvPr>
          <p:cNvSpPr/>
          <p:nvPr/>
        </p:nvSpPr>
        <p:spPr>
          <a:xfrm>
            <a:off x="-2372774" y="1086786"/>
            <a:ext cx="16474986" cy="1832976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27000">
                  <a:schemeClr val="accent1">
                    <a:alpha val="45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6372EE-1545-40D6-DB83-C207AEC66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4786" y="1723137"/>
            <a:ext cx="4840353" cy="560273"/>
          </a:xfrm>
        </p:spPr>
        <p:txBody>
          <a:bodyPr>
            <a:noAutofit/>
          </a:bodyPr>
          <a:lstStyle/>
          <a:p>
            <a:pPr algn="ctr"/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Thank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you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for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listening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!</a:t>
            </a:r>
            <a:endParaRPr lang="de-DE" sz="2400" b="1" dirty="0">
              <a:ln>
                <a:solidFill>
                  <a:schemeClr val="tx1"/>
                </a:solidFill>
              </a:ln>
              <a:solidFill>
                <a:srgbClr val="06EA5A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j-lt"/>
              <a:ea typeface="Dotum" panose="020B0600000101010101" pitchFamily="34" charset="-127"/>
              <a:cs typeface="Devanagari Sangam MN" panose="02000000000000000000" pitchFamily="2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E53269-2117-2912-69CB-64C93C6CB5C8}"/>
              </a:ext>
            </a:extLst>
          </p:cNvPr>
          <p:cNvSpPr/>
          <p:nvPr/>
        </p:nvSpPr>
        <p:spPr>
          <a:xfrm>
            <a:off x="-1389023" y="4780460"/>
            <a:ext cx="15622115" cy="1648609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effectLst>
                <a:glow rad="127000">
                  <a:schemeClr val="accent1">
                    <a:alpha val="45000"/>
                  </a:schemeClr>
                </a:glow>
              </a:effectLst>
            </a:endParaRP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E102F0D-D1F3-BBE9-8B78-81C2981768BC}"/>
              </a:ext>
            </a:extLst>
          </p:cNvPr>
          <p:cNvSpPr txBox="1">
            <a:spLocks/>
          </p:cNvSpPr>
          <p:nvPr/>
        </p:nvSpPr>
        <p:spPr>
          <a:xfrm>
            <a:off x="1170129" y="4992867"/>
            <a:ext cx="8304142" cy="1100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By Kerem        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nler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&amp; Julia        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uss</a:t>
            </a:r>
            <a:endParaRPr lang="de-DE" sz="2400" b="1" dirty="0">
              <a:ln>
                <a:solidFill>
                  <a:schemeClr val="tx1"/>
                </a:solidFill>
              </a:ln>
              <a:solidFill>
                <a:srgbClr val="06EA5A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j-lt"/>
              <a:ea typeface="Dotum" panose="020B0600000101010101" pitchFamily="34" charset="-127"/>
              <a:cs typeface="Devanagari Sangam MN" panose="02000000000000000000" pitchFamily="2" charset="0"/>
            </a:endParaRPr>
          </a:p>
        </p:txBody>
      </p:sp>
      <p:pic>
        <p:nvPicPr>
          <p:cNvPr id="11" name="Grafik 1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E5CCB14-5BE5-224C-26DC-AC30044EA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199" y="2676661"/>
            <a:ext cx="1515657" cy="1504674"/>
          </a:xfrm>
          <a:prstGeom prst="rect">
            <a:avLst/>
          </a:prstGeom>
        </p:spPr>
      </p:pic>
      <p:pic>
        <p:nvPicPr>
          <p:cNvPr id="9" name="Grafik 8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09A95259-7FEE-A2F7-8E88-AB2DE3764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 contrast="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5633" y="4971977"/>
            <a:ext cx="760269" cy="760269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CF9F4EA-CC24-8E9F-DAD9-4CC47F1BE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000" contrast="61000"/>
                    </a14:imgEffect>
                  </a14:imgLayer>
                </a14:imgProps>
              </a:ext>
            </a:extLst>
          </a:blip>
          <a:srcRect l="19662" t="13412" r="20343" b="13003"/>
          <a:stretch/>
        </p:blipFill>
        <p:spPr>
          <a:xfrm>
            <a:off x="7088222" y="4956500"/>
            <a:ext cx="774780" cy="950296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158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D73942-8849-567B-D3DB-7A02FFAC6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10" y="1563652"/>
            <a:ext cx="10392179" cy="48172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bg1"/>
                </a:solidFill>
              </a:rPr>
              <a:t>The Goal:</a:t>
            </a:r>
          </a:p>
          <a:p>
            <a:pPr>
              <a:spcBef>
                <a:spcPts val="900"/>
              </a:spcBef>
            </a:pPr>
            <a:r>
              <a:rPr lang="de-DE" sz="2400" dirty="0" err="1">
                <a:solidFill>
                  <a:schemeClr val="bg1"/>
                </a:solidFill>
                <a:effectLst/>
              </a:rPr>
              <a:t>Successfully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training</a:t>
            </a:r>
            <a:r>
              <a:rPr lang="de-DE" sz="2400" dirty="0">
                <a:solidFill>
                  <a:schemeClr val="bg1"/>
                </a:solidFill>
                <a:effectLst/>
              </a:rPr>
              <a:t> a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model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that‘s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able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to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generate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profound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answers</a:t>
            </a:r>
            <a:endParaRPr lang="de-DE" sz="2400" dirty="0">
              <a:solidFill>
                <a:schemeClr val="bg1"/>
              </a:solidFill>
              <a:effectLst/>
            </a:endParaRPr>
          </a:p>
          <a:p>
            <a:pPr>
              <a:spcBef>
                <a:spcPts val="9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Should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run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completely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locally</a:t>
            </a:r>
            <a:endParaRPr lang="de-DE" sz="2400" dirty="0">
              <a:solidFill>
                <a:schemeClr val="bg1"/>
              </a:solidFill>
              <a:effectLst/>
            </a:endParaRPr>
          </a:p>
          <a:p>
            <a:pPr>
              <a:spcBef>
                <a:spcPts val="900"/>
              </a:spcBef>
            </a:pPr>
            <a:r>
              <a:rPr lang="de-DE" sz="2400" dirty="0" err="1">
                <a:solidFill>
                  <a:schemeClr val="bg1"/>
                </a:solidFill>
                <a:effectLst/>
              </a:rPr>
              <a:t>Combines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retrieval-based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approaches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with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generation-based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models</a:t>
            </a:r>
            <a:r>
              <a:rPr lang="de-DE" sz="2400" dirty="0">
                <a:solidFill>
                  <a:schemeClr val="bg1"/>
                </a:solidFill>
                <a:effectLst/>
              </a:rPr>
              <a:t> (RAG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system</a:t>
            </a:r>
            <a:r>
              <a:rPr lang="de-DE" sz="2400" dirty="0">
                <a:solidFill>
                  <a:schemeClr val="bg1"/>
                </a:solidFill>
                <a:effectLst/>
              </a:rPr>
              <a:t>)</a:t>
            </a:r>
          </a:p>
          <a:p>
            <a:pPr>
              <a:spcBef>
                <a:spcPts val="900"/>
              </a:spcBef>
            </a:pPr>
            <a:r>
              <a:rPr lang="de-DE" sz="2400" dirty="0" err="1">
                <a:solidFill>
                  <a:schemeClr val="bg1"/>
                </a:solidFill>
                <a:effectLst/>
              </a:rPr>
              <a:t>Capable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of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addressing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complex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topics</a:t>
            </a:r>
            <a:r>
              <a:rPr lang="de-DE" sz="2400" dirty="0">
                <a:solidFill>
                  <a:schemeClr val="bg1"/>
                </a:solidFill>
                <a:effectLst/>
              </a:rPr>
              <a:t> like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Machine</a:t>
            </a:r>
            <a:r>
              <a:rPr lang="de-DE" sz="2400" dirty="0">
                <a:solidFill>
                  <a:schemeClr val="bg1"/>
                </a:solidFill>
                <a:effectLst/>
              </a:rPr>
              <a:t> Learning and AI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used</a:t>
            </a:r>
            <a:r>
              <a:rPr lang="de-DE" sz="2400" dirty="0">
                <a:solidFill>
                  <a:schemeClr val="bg1"/>
                </a:solidFill>
                <a:effectLst/>
              </a:rPr>
              <a:t> in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biology</a:t>
            </a:r>
            <a:endParaRPr lang="de-DE" sz="2400" dirty="0">
              <a:solidFill>
                <a:schemeClr val="bg1"/>
              </a:solidFill>
              <a:effectLst/>
            </a:endParaRPr>
          </a:p>
          <a:p>
            <a:pPr>
              <a:spcBef>
                <a:spcPts val="900"/>
              </a:spcBef>
            </a:pPr>
            <a:r>
              <a:rPr lang="de-DE" sz="2400" dirty="0" err="1">
                <a:solidFill>
                  <a:schemeClr val="bg1"/>
                </a:solidFill>
                <a:effectLst/>
              </a:rPr>
              <a:t>Explores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the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application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of</a:t>
            </a:r>
            <a:r>
              <a:rPr lang="de-DE" sz="2400" dirty="0">
                <a:solidFill>
                  <a:schemeClr val="bg1"/>
                </a:solidFill>
                <a:effectLst/>
              </a:rPr>
              <a:t> AI in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fields</a:t>
            </a:r>
            <a:r>
              <a:rPr lang="de-DE" sz="2400" dirty="0">
                <a:solidFill>
                  <a:schemeClr val="bg1"/>
                </a:solidFill>
                <a:effectLst/>
              </a:rPr>
              <a:t> such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as</a:t>
            </a:r>
            <a:r>
              <a:rPr lang="de-DE" sz="2400" dirty="0">
                <a:solidFill>
                  <a:schemeClr val="bg1"/>
                </a:solidFill>
                <a:effectLst/>
              </a:rPr>
              <a:t>: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de-DE" sz="2200" dirty="0" err="1">
                <a:solidFill>
                  <a:schemeClr val="bg1"/>
                </a:solidFill>
                <a:effectLst/>
              </a:rPr>
              <a:t>Fluorescence</a:t>
            </a:r>
            <a:r>
              <a:rPr lang="de-DE" sz="2200" dirty="0">
                <a:solidFill>
                  <a:schemeClr val="bg1"/>
                </a:solidFill>
                <a:effectLst/>
              </a:rPr>
              <a:t>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microscopy</a:t>
            </a:r>
            <a:r>
              <a:rPr lang="de-DE" sz="2200" dirty="0">
                <a:solidFill>
                  <a:schemeClr val="bg1"/>
                </a:solidFill>
                <a:effectLst/>
              </a:rPr>
              <a:t> in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cell</a:t>
            </a:r>
            <a:r>
              <a:rPr lang="de-DE" sz="2200" dirty="0">
                <a:solidFill>
                  <a:schemeClr val="bg1"/>
                </a:solidFill>
                <a:effectLst/>
              </a:rPr>
              <a:t>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biology</a:t>
            </a:r>
            <a:endParaRPr lang="de-DE" sz="2200" dirty="0">
              <a:solidFill>
                <a:schemeClr val="bg1"/>
              </a:solidFill>
              <a:effectLst/>
            </a:endParaRP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bg1"/>
                </a:solidFill>
                <a:effectLst/>
              </a:rPr>
              <a:t>Other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scientific</a:t>
            </a:r>
            <a:r>
              <a:rPr lang="de-DE" sz="2200" dirty="0">
                <a:solidFill>
                  <a:schemeClr val="bg1"/>
                </a:solidFill>
                <a:effectLst/>
              </a:rPr>
              <a:t>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areas</a:t>
            </a:r>
            <a:r>
              <a:rPr lang="de-DE" sz="2200" dirty="0">
                <a:solidFill>
                  <a:schemeClr val="bg1"/>
                </a:solidFill>
                <a:effectLst/>
              </a:rPr>
              <a:t>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to</a:t>
            </a:r>
            <a:r>
              <a:rPr lang="de-DE" sz="2200" dirty="0">
                <a:solidFill>
                  <a:schemeClr val="bg1"/>
                </a:solidFill>
                <a:effectLst/>
              </a:rPr>
              <a:t>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uncover</a:t>
            </a:r>
            <a:r>
              <a:rPr lang="de-DE" sz="2200" dirty="0">
                <a:solidFill>
                  <a:schemeClr val="bg1"/>
                </a:solidFill>
                <a:effectLst/>
              </a:rPr>
              <a:t> additional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uses</a:t>
            </a:r>
            <a:endParaRPr lang="de-DE" sz="2200" dirty="0">
              <a:solidFill>
                <a:schemeClr val="bg1"/>
              </a:solidFill>
              <a:effectLst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de-DE" sz="2400" dirty="0">
                <a:solidFill>
                  <a:schemeClr val="bg1"/>
                </a:solidFill>
                <a:effectLst/>
              </a:rPr>
              <a:t>Key Learning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Objective</a:t>
            </a:r>
            <a:r>
              <a:rPr lang="de-DE" sz="2400" dirty="0">
                <a:solidFill>
                  <a:schemeClr val="bg1"/>
                </a:solidFill>
                <a:effectLst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de-DE" sz="2400" dirty="0">
                <a:solidFill>
                  <a:schemeClr val="bg1"/>
                </a:solidFill>
                <a:effectLst/>
              </a:rPr>
              <a:t>Learning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how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to</a:t>
            </a:r>
            <a:r>
              <a:rPr lang="de-DE" sz="2400" dirty="0">
                <a:solidFill>
                  <a:schemeClr val="bg1"/>
                </a:solidFill>
                <a:effectLst/>
              </a:rPr>
              <a:t> deal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with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the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freshness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issue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of</a:t>
            </a:r>
            <a:r>
              <a:rPr lang="de-DE" sz="2400" dirty="0">
                <a:solidFill>
                  <a:schemeClr val="bg1"/>
                </a:solidFill>
                <a:effectLst/>
              </a:rPr>
              <a:t> LLMs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by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feeding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it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information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past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their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training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period</a:t>
            </a:r>
            <a:endParaRPr lang="de-DE" sz="2400" dirty="0">
              <a:solidFill>
                <a:schemeClr val="bg1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DE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rgbClr val="06EA5A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E7AB422-0285-5F88-810C-C93AEED2D49D}"/>
              </a:ext>
            </a:extLst>
          </p:cNvPr>
          <p:cNvSpPr txBox="1">
            <a:spLocks/>
          </p:cNvSpPr>
          <p:nvPr/>
        </p:nvSpPr>
        <p:spPr>
          <a:xfrm>
            <a:off x="2780550" y="342486"/>
            <a:ext cx="6630897" cy="79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Project </a:t>
            </a:r>
            <a:r>
              <a:rPr lang="de-DE" sz="4000" dirty="0" err="1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Overview</a:t>
            </a:r>
            <a:endParaRPr lang="de-DE" sz="4000" dirty="0">
              <a:ln w="31750">
                <a:solidFill>
                  <a:schemeClr val="tx1"/>
                </a:solidFill>
              </a:ln>
              <a:solidFill>
                <a:srgbClr val="06EA5A"/>
              </a:solidFill>
            </a:endParaRP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396BB87-3238-2C1A-29B0-87BC1F8B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234" y="477078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4E9C38-03EB-84FA-7951-BB831400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2</a:t>
            </a:fld>
            <a:endParaRPr lang="en-US" dirty="0">
              <a:solidFill>
                <a:srgbClr val="06E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89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D4D4C6-C06B-1923-04EC-A6A95AD03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FE7C5-2F0A-5686-9789-B0ED78213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10" y="1563652"/>
            <a:ext cx="10392179" cy="481726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bg1"/>
                </a:solidFill>
              </a:rPr>
              <a:t>RAG </a:t>
            </a:r>
            <a:r>
              <a:rPr lang="de-DE" sz="2200" dirty="0" err="1">
                <a:solidFill>
                  <a:schemeClr val="bg1"/>
                </a:solidFill>
              </a:rPr>
              <a:t>system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is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running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locally</a:t>
            </a:r>
            <a:r>
              <a:rPr lang="de-DE" sz="2200" dirty="0">
                <a:solidFill>
                  <a:schemeClr val="bg1"/>
                </a:solidFill>
              </a:rPr>
              <a:t>, </a:t>
            </a:r>
            <a:r>
              <a:rPr lang="de-DE" sz="2200" dirty="0" err="1">
                <a:solidFill>
                  <a:schemeClr val="bg1"/>
                </a:solidFill>
              </a:rPr>
              <a:t>no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other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resources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needed</a:t>
            </a:r>
            <a:endParaRPr lang="de-DE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rgbClr val="06EA5A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8F2E40A-6A2C-6C43-B886-720122560500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D65FB4E-DFD0-D5BD-9F48-D08B06CE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2EFC01-B458-3040-2159-EB80D16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3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F71AED24-5791-7ECC-4EF5-A011283E6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6746" y="2201286"/>
            <a:ext cx="6904370" cy="4105070"/>
          </a:xfrm>
          <a:prstGeom prst="rect">
            <a:avLst/>
          </a:prstGeom>
        </p:spPr>
      </p:pic>
      <p:pic>
        <p:nvPicPr>
          <p:cNvPr id="10" name="Grafik 9" descr="Ein Bild, das Text, Screenshot, Schrift, Schwarz enthält.&#10;&#10;Automatisch generierte Beschreibung">
            <a:extLst>
              <a:ext uri="{FF2B5EF4-FFF2-40B4-BE49-F238E27FC236}">
                <a16:creationId xmlns:a16="http://schemas.microsoft.com/office/drawing/2014/main" id="{0DF12E75-7125-8ECA-F776-7E8AAF8E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rcRect r="2162" b="3941"/>
          <a:stretch/>
        </p:blipFill>
        <p:spPr>
          <a:xfrm>
            <a:off x="4297504" y="2555367"/>
            <a:ext cx="7671991" cy="13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6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DD18D-8AD7-2B68-7A76-031BC88C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835BD9-300D-BF65-C81A-BDDF289D7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10" y="1563652"/>
            <a:ext cx="10392179" cy="481726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2200" dirty="0" err="1">
                <a:solidFill>
                  <a:schemeClr val="bg1"/>
                </a:solidFill>
              </a:rPr>
              <a:t>Created</a:t>
            </a:r>
            <a:r>
              <a:rPr lang="de-DE" sz="2200" dirty="0">
                <a:solidFill>
                  <a:schemeClr val="bg1"/>
                </a:solidFill>
              </a:rPr>
              <a:t> an online </a:t>
            </a:r>
            <a:r>
              <a:rPr lang="de-DE" sz="2200" dirty="0" err="1">
                <a:solidFill>
                  <a:schemeClr val="bg1"/>
                </a:solidFill>
              </a:rPr>
              <a:t>version</a:t>
            </a:r>
            <a:endParaRPr lang="de-DE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rgbClr val="06EA5A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F22D47E-30A7-22EE-A031-4748F4D5C4A1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35560C1-5A61-8AD5-D378-D52BDB72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BECF51-053B-742E-EB06-BFE8D872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4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10" name="Grafik 9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9F67E215-8A9F-8120-4D20-8A8556CD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1935" y="2019200"/>
            <a:ext cx="4903706" cy="4710646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AFE52AB-319F-782B-A657-B0B49DA89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l="1722" t="32862" r="8271"/>
          <a:stretch/>
        </p:blipFill>
        <p:spPr>
          <a:xfrm>
            <a:off x="6305641" y="1354919"/>
            <a:ext cx="4649026" cy="3331257"/>
          </a:xfrm>
          <a:prstGeom prst="rect">
            <a:avLst/>
          </a:prstGeom>
        </p:spPr>
      </p:pic>
      <p:pic>
        <p:nvPicPr>
          <p:cNvPr id="16" name="Grafik 1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80A4538-CFD4-369B-B4E5-FF4D0A973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5300" y="4686176"/>
            <a:ext cx="4689367" cy="21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5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1ACBB-8CB2-96FE-039C-81D0C4C8D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9FF282-B95B-809B-A64B-CF5615260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572" y="1947549"/>
            <a:ext cx="10462855" cy="4103627"/>
          </a:xfrm>
        </p:spPr>
        <p:txBody>
          <a:bodyPr>
            <a:noAutofit/>
          </a:bodyPr>
          <a:lstStyle/>
          <a:p>
            <a:pPr marL="320040" lvl="1" indent="0">
              <a:lnSpc>
                <a:spcPct val="100000"/>
              </a:lnSpc>
              <a:spcAft>
                <a:spcPts val="500"/>
              </a:spcAft>
              <a:buNone/>
            </a:pPr>
            <a:r>
              <a:rPr lang="de-DE" sz="1400" b="1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What‘s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difference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OPIE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illumination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microscopy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?</a:t>
            </a:r>
            <a:endParaRPr lang="de-DE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320040" lvl="1" indent="0">
              <a:lnSpc>
                <a:spcPct val="100000"/>
              </a:lnSpc>
              <a:spcAft>
                <a:spcPts val="500"/>
              </a:spcAft>
              <a:buNone/>
            </a:pPr>
            <a:r>
              <a:rPr lang="de-DE" sz="1400" b="1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OPIE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techniques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reduction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applications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including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illumination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microscopy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However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differ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their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approach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assumptions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made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structure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traditional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incorporates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term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term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additive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Gaussian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(AWGN) and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The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estimates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covariance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AWGN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term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applies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covariance-based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reduce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On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hand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OPIE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primarily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due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makes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assumptions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AWGN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term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Instead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information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layers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sample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space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(Z1 and Z−1)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enhance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weak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layerZ0. OPIE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performs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3D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under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assumption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sample,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means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plane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fluorescence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intensity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distribution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far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focal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plane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zero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This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allows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expansion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equation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(2) and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separation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different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layers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summary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mixed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structure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AWGN and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OPIE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primarily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due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information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layers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enhance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weak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layer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</a:p>
          <a:p>
            <a:pPr marL="320040" lvl="1" indent="0">
              <a:buNone/>
            </a:pPr>
            <a:endParaRPr lang="de-DE" sz="1050" b="0" i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A4EF8DC-BF9D-FE68-1C0F-F0EA1030BE99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69395FF-AF23-EEF7-BBAB-20A10B3C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D8FE75-B1BA-3CF2-8FB9-69BDBD60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5</a:t>
            </a:fld>
            <a:endParaRPr lang="en-US" dirty="0">
              <a:solidFill>
                <a:srgbClr val="06E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15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E25A7-46E1-474C-4526-4AEAB751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5351F-7B5B-05C0-03E9-FDEFD8282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244" y="1412764"/>
            <a:ext cx="10417512" cy="5035757"/>
          </a:xfrm>
        </p:spPr>
        <p:txBody>
          <a:bodyPr>
            <a:noAutofit/>
          </a:bodyPr>
          <a:lstStyle/>
          <a:p>
            <a:pPr marL="320040" lvl="1" indent="0">
              <a:lnSpc>
                <a:spcPct val="100000"/>
              </a:lnSpc>
              <a:spcAft>
                <a:spcPts val="500"/>
              </a:spcAft>
              <a:buNone/>
            </a:pPr>
            <a:r>
              <a:rPr lang="de-DE" sz="1300" b="1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What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adductomics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screening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?</a:t>
            </a:r>
            <a:endParaRPr lang="de-DE" sz="13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320040" lvl="1" indent="0">
              <a:buNone/>
            </a:pPr>
            <a:r>
              <a:rPr lang="de-DE" sz="1300" b="1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several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adductomics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screening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depending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instrumental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configurations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These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include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1. Pseudo-CNL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screening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This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simplest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established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Matsuda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laboratory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their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study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pioneered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adductomics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The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MRM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covers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m/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such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228.8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602.8. 2.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Full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Other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laboratories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also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established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their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own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versions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adductomic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screening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same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principle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neutral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nucleobases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but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different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scanning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and/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instrumental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configurations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Vanhaecke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laboratory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established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full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SIM, and SIM-MS/MS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3. SIM (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Selective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Ion Monitoring)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This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also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adductomics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screening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selectively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monitors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specific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mixture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without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interference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4. SIM-MS/MS (Selected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Reaction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Monitoring-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Spectrometry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): This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combines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selective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monitoring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SIM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MS/MS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technology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provides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higher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sensitivity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detecting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quantifying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important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mutually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exclusive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and different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laboratories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approaches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depending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their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specific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research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goals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instrumentation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Response: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I'm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able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provide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answer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I'm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just an AI and do not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access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specific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provided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The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copyright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holder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preprint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explicitly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stated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given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so I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cannot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determine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copyright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holder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questions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anything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help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feel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free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!</a:t>
            </a:r>
            <a:endParaRPr lang="de-DE" sz="1300" dirty="0">
              <a:solidFill>
                <a:srgbClr val="06EA5A"/>
              </a:solidFill>
            </a:endParaRPr>
          </a:p>
          <a:p>
            <a:pPr marL="320040" lvl="1" indent="0">
              <a:buNone/>
            </a:pPr>
            <a:endParaRPr lang="de-DE" sz="1050" b="0" i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A4F07BB-C2FA-8C94-D0A8-C5B438231899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398218D-1040-C376-2DE8-B837B3B05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F0B440-161E-9872-E5AE-D23CE1C1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6</a:t>
            </a:fld>
            <a:endParaRPr lang="en-US" dirty="0">
              <a:solidFill>
                <a:srgbClr val="06E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F4C02-FB1F-DC8D-CB0E-090DF2E6F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7E067A-CA45-0C5F-1F5F-9E01E9B32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10" y="1563652"/>
            <a:ext cx="10392179" cy="481726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2200" dirty="0" err="1">
                <a:solidFill>
                  <a:schemeClr val="bg1"/>
                </a:solidFill>
              </a:rPr>
              <a:t>Created</a:t>
            </a:r>
            <a:r>
              <a:rPr lang="de-DE" sz="2200" dirty="0">
                <a:solidFill>
                  <a:schemeClr val="bg1"/>
                </a:solidFill>
              </a:rPr>
              <a:t> an offline </a:t>
            </a:r>
            <a:r>
              <a:rPr lang="de-DE" sz="2200" dirty="0" err="1">
                <a:solidFill>
                  <a:schemeClr val="bg1"/>
                </a:solidFill>
              </a:rPr>
              <a:t>version</a:t>
            </a:r>
            <a:endParaRPr lang="de-DE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rgbClr val="06EA5A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101E923-FF22-FA13-A19E-FD9C71CAF422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6105293-F203-9896-396F-FE452F72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D38F49-820E-17F5-5E3A-7D2F0C46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7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4" name="Grafik 3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9558D4EB-7127-3FCF-6855-47250B97C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437" y="2025307"/>
            <a:ext cx="6773099" cy="4765888"/>
          </a:xfrm>
          <a:prstGeom prst="rect">
            <a:avLst/>
          </a:prstGeom>
        </p:spPr>
      </p:pic>
      <p:pic>
        <p:nvPicPr>
          <p:cNvPr id="9" name="Grafik 8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7E9C042F-F0CC-1488-7CE6-4FB0ED7ED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rcRect r="23655"/>
          <a:stretch/>
        </p:blipFill>
        <p:spPr>
          <a:xfrm>
            <a:off x="6428251" y="2025307"/>
            <a:ext cx="5186311" cy="47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3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81BD6-0927-6282-DA86-AB1B8AED6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0BD16B0-5F23-0545-025B-715F9478B6C7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CFF8FD0-5386-392E-5723-FB90BBEB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82913C-DE32-36DF-EC59-A337BA3F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8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32B068FC-75A6-4710-6E3E-5FCD6FF1E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9539" y="1427876"/>
            <a:ext cx="5740009" cy="52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1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359C6E-E2CC-015A-75A0-35483A2A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38F623-362E-0156-E81B-75537FA5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9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3" name="Grafik 2" descr="Ein Bild, das Text, Screenshot, Software, Computer enthält.&#10;&#10;Automatisch generierte Beschreibung">
            <a:extLst>
              <a:ext uri="{FF2B5EF4-FFF2-40B4-BE49-F238E27FC236}">
                <a16:creationId xmlns:a16="http://schemas.microsoft.com/office/drawing/2014/main" id="{FB71A35E-3325-53E6-1B3F-02D721326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27"/>
                    </a14:imgEffect>
                    <a14:imgEffect>
                      <a14:saturation sat="0"/>
                    </a14:imgEffect>
                    <a14:imgEffect>
                      <a14:brightnessContrast bright="-31000" contrast="100000"/>
                    </a14:imgEffect>
                  </a14:imgLayer>
                </a14:imgProps>
              </a:ext>
            </a:extLst>
          </a:blip>
          <a:srcRect t="2660" r="851"/>
          <a:stretch/>
        </p:blipFill>
        <p:spPr>
          <a:xfrm>
            <a:off x="1513812" y="547514"/>
            <a:ext cx="9164373" cy="614479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E2744FC-057D-B971-9912-F9B6C3B16779}"/>
              </a:ext>
            </a:extLst>
          </p:cNvPr>
          <p:cNvSpPr txBox="1"/>
          <p:nvPr/>
        </p:nvSpPr>
        <p:spPr>
          <a:xfrm>
            <a:off x="4672980" y="147404"/>
            <a:ext cx="2846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Local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Ollama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requests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26950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942</Words>
  <Application>Microsoft Macintosh PowerPoint</Application>
  <PresentationFormat>Breitbild</PresentationFormat>
  <Paragraphs>64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Aptos</vt:lpstr>
      <vt:lpstr>Arial</vt:lpstr>
      <vt:lpstr>Menlo</vt:lpstr>
      <vt:lpstr>Neue Haas Grotesk Text Pro</vt:lpstr>
      <vt:lpstr>u2000</vt:lpstr>
      <vt:lpstr>Wingdings</vt:lpstr>
      <vt:lpstr>SwellVTI</vt:lpstr>
      <vt:lpstr>Bio        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Bio        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Nuss</dc:creator>
  <cp:lastModifiedBy>Julia Nuss</cp:lastModifiedBy>
  <cp:revision>3</cp:revision>
  <dcterms:created xsi:type="dcterms:W3CDTF">2024-10-31T15:31:53Z</dcterms:created>
  <dcterms:modified xsi:type="dcterms:W3CDTF">2024-11-01T14:46:19Z</dcterms:modified>
</cp:coreProperties>
</file>